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69" r:id="rId2"/>
    <p:sldId id="276" r:id="rId3"/>
    <p:sldId id="293" r:id="rId4"/>
    <p:sldId id="277" r:id="rId5"/>
    <p:sldId id="294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91" r:id="rId18"/>
    <p:sldId id="289" r:id="rId19"/>
    <p:sldId id="292" r:id="rId20"/>
  </p:sldIdLst>
  <p:sldSz cx="12192000" cy="6858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方正清刻本悦宋简体" panose="02000000000000000000" pitchFamily="2" charset="-122"/>
      <p:regular r:id="rId25"/>
    </p:embeddedFont>
    <p:embeddedFont>
      <p:font typeface="方正小标宋简体" panose="02000000000000000000" pitchFamily="2" charset="-122"/>
      <p:regular r:id="rId26"/>
    </p:embeddedFont>
    <p:embeddedFont>
      <p:font typeface="仿宋" panose="02010609060101010101" pitchFamily="49" charset="-122"/>
      <p:regular r:id="rId27"/>
    </p:embeddedFont>
    <p:embeddedFont>
      <p:font typeface="华文宋体" panose="02010600040101010101" pitchFamily="2" charset="-122"/>
      <p:regular r:id="rId28"/>
    </p:embeddedFont>
    <p:embeddedFont>
      <p:font typeface="楷体" panose="02010609060101010101" pitchFamily="49" charset="-122"/>
      <p:regular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7D31"/>
    <a:srgbClr val="89F3FE"/>
    <a:srgbClr val="7ECEF4"/>
    <a:srgbClr val="000000"/>
    <a:srgbClr val="F17723"/>
    <a:srgbClr val="FF9900"/>
    <a:srgbClr val="FFC000"/>
    <a:srgbClr val="84CCC9"/>
    <a:srgbClr val="F29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4BD5C-A529-48D4-AE8F-BF3361AE1A2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1CA1E-5CB9-473F-9F69-C52F533E7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99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30.png"/><Relationship Id="rId5" Type="http://schemas.openxmlformats.org/officeDocument/2006/relationships/image" Target="../media/image150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5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90.png"/><Relationship Id="rId10" Type="http://schemas.openxmlformats.org/officeDocument/2006/relationships/image" Target="../media/image17.sv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7" Type="http://schemas.openxmlformats.org/officeDocument/2006/relationships/image" Target="../media/image2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20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9.png"/><Relationship Id="rId5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42.png"/><Relationship Id="rId5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44.png"/><Relationship Id="rId5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image" Target="NULL"/><Relationship Id="rId5" Type="http://schemas.openxmlformats.org/officeDocument/2006/relationships/image" Target="../media/image90.png"/><Relationship Id="rId10" Type="http://schemas.openxmlformats.org/officeDocument/2006/relationships/image" Target="NULL"/><Relationship Id="rId9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958763" y="2613887"/>
            <a:ext cx="597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习题课（期末）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468788" y="4029982"/>
            <a:ext cx="6531018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振动与波动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波动光学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狭义相对论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（上）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r="3039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62729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杨氏双缝干涉实验中，入射光的波长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=632.8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，若在其中的一个狭缝后放置一厚度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=1.90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、折射率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𝑛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=1.60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的透明薄膜，求加入薄膜后两束光到屏幕中央的光程差为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位有效数字）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62729" cy="795795"/>
              </a:xfrm>
              <a:prstGeom prst="rect">
                <a:avLst/>
              </a:prstGeom>
              <a:blipFill>
                <a:blip r:embed="rId5"/>
                <a:stretch>
                  <a:fillRect l="-218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4332274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一束波长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=490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n</m:t>
                    </m:r>
                    <m:r>
                      <m:rPr>
                        <m:sty m:val="p"/>
                      </m:rP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的单色平行光垂直照射在一光栅上，光栅常数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𝑏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=3.0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μm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。则能看到的最大条纹级次是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级。（结果取整数）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332274"/>
                <a:ext cx="11108177" cy="795795"/>
              </a:xfrm>
              <a:prstGeom prst="rect">
                <a:avLst/>
              </a:prstGeom>
              <a:blipFill>
                <a:blip r:embed="rId6"/>
                <a:stretch>
                  <a:fillRect l="-220" r="-214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40F4C21-0318-18CD-530B-95E0FA09E8D9}"/>
              </a:ext>
            </a:extLst>
          </p:cNvPr>
          <p:cNvSpPr txBox="1"/>
          <p:nvPr/>
        </p:nvSpPr>
        <p:spPr>
          <a:xfrm>
            <a:off x="6157728" y="2184234"/>
            <a:ext cx="60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1.14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34B42E-F109-0DC7-0DA0-3BAA46AFCDED}"/>
              </a:ext>
            </a:extLst>
          </p:cNvPr>
          <p:cNvSpPr txBox="1"/>
          <p:nvPr/>
        </p:nvSpPr>
        <p:spPr>
          <a:xfrm>
            <a:off x="11035613" y="4373840"/>
            <a:ext cx="376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EDA9BB-EEF7-FF85-C24B-E0B88D79E4A5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063B73-110F-6423-9AD1-4FCEFA710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21" y="2484160"/>
            <a:ext cx="3124472" cy="194524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DC32D10-06F5-0FDD-1E45-681ECDCF7DD5}"/>
              </a:ext>
            </a:extLst>
          </p:cNvPr>
          <p:cNvGrpSpPr/>
          <p:nvPr/>
        </p:nvGrpSpPr>
        <p:grpSpPr>
          <a:xfrm>
            <a:off x="3858470" y="2980029"/>
            <a:ext cx="2791589" cy="760888"/>
            <a:chOff x="3366738" y="4190331"/>
            <a:chExt cx="2791589" cy="760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ED9076C5-0AC8-1886-F40B-6EA417773186}"/>
                    </a:ext>
                  </a:extLst>
                </p:cNvPr>
                <p:cNvSpPr txBox="1"/>
                <p:nvPr/>
              </p:nvSpPr>
              <p:spPr>
                <a:xfrm>
                  <a:off x="3560297" y="4242245"/>
                  <a:ext cx="2598030" cy="6449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新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𝑛𝑏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altLang="zh-CN" sz="1600" i="1" dirty="0"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r>
                    <a:rPr lang="en-US" altLang="zh-CN" sz="16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𝑏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75FA636-B97E-25C1-13F2-FDAF9EAA0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0297" y="4242245"/>
                  <a:ext cx="2598030" cy="6449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id="{114F239E-63BF-FFEE-C3D9-81DE0BAD07FC}"/>
                </a:ext>
              </a:extLst>
            </p:cNvPr>
            <p:cNvSpPr/>
            <p:nvPr/>
          </p:nvSpPr>
          <p:spPr>
            <a:xfrm>
              <a:off x="3366738" y="4190331"/>
              <a:ext cx="193559" cy="760888"/>
            </a:xfrm>
            <a:prstGeom prst="rightBrace">
              <a:avLst>
                <a:gd name="adj1" fmla="val 56609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51076BD-8C5F-82C2-68DD-E574D00E9F28}"/>
                  </a:ext>
                </a:extLst>
              </p:cNvPr>
              <p:cNvSpPr txBox="1"/>
              <p:nvPr/>
            </p:nvSpPr>
            <p:spPr>
              <a:xfrm>
                <a:off x="944491" y="2832107"/>
                <a:ext cx="3025216" cy="973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新光程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新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𝑛𝑏</m:t>
                    </m:r>
                  </m:oMath>
                </a14:m>
                <a:endParaRPr lang="en-US" altLang="zh-CN" sz="1600" b="0" i="1" dirty="0"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b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新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51076BD-8C5F-82C2-68DD-E574D00E9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91" y="2832107"/>
                <a:ext cx="3025216" cy="973152"/>
              </a:xfrm>
              <a:prstGeom prst="rect">
                <a:avLst/>
              </a:prstGeom>
              <a:blipFill>
                <a:blip r:embed="rId9"/>
                <a:stretch>
                  <a:fillRect l="-1210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5E83E86-393D-D421-E869-CF18A1FE20BC}"/>
                  </a:ext>
                </a:extLst>
              </p:cNvPr>
              <p:cNvSpPr txBox="1"/>
              <p:nvPr/>
            </p:nvSpPr>
            <p:spPr>
              <a:xfrm>
                <a:off x="944491" y="5367647"/>
                <a:ext cx="9552488" cy="476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l-GR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𝜆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sin</m:t>
                    </m:r>
                    <m: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3.0 </m:t>
                        </m:r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μm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490 </m:t>
                        </m:r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nm</m:t>
                        </m:r>
                      </m:den>
                    </m:f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</m:t>
                        </m:r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490×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den>
                    </m:f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6.122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5E83E86-393D-D421-E869-CF18A1FE2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91" y="5367647"/>
                <a:ext cx="9552488" cy="476477"/>
              </a:xfrm>
              <a:prstGeom prst="rect">
                <a:avLst/>
              </a:prstGeom>
              <a:blipFill>
                <a:blip r:embed="rId10"/>
                <a:stretch>
                  <a:fillRect l="-383"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648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7" grpId="0"/>
      <p:bldP spid="12" grpId="0"/>
      <p:bldP spid="15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边长为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的正方形，沿着一棱边方向以高速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𝑢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运动，则该运动正方形的面积为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。（填写表达式）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426463"/>
              </a:xfrm>
              <a:prstGeom prst="rect">
                <a:avLst/>
              </a:prstGeom>
              <a:blipFill>
                <a:blip r:embed="rId5"/>
                <a:stretch>
                  <a:fillRect l="-220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3094647"/>
                <a:ext cx="11108177" cy="983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一平面简谐波的波函数为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𝑦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= 0.3</m:t>
                    </m:r>
                    <m:r>
                      <m:rPr>
                        <m:sty m:val="p"/>
                      </m:rP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[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π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𝑡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]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SI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），求坐标原点处的质元在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t=0.6s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时的振动速率为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位有效数字）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094647"/>
                <a:ext cx="11108177" cy="983346"/>
              </a:xfrm>
              <a:prstGeom prst="rect">
                <a:avLst/>
              </a:prstGeom>
              <a:blipFill>
                <a:blip r:embed="rId6"/>
                <a:stretch>
                  <a:fillRect l="-220" b="-7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479F91-8B83-170A-E311-A80E3547C5EF}"/>
                  </a:ext>
                </a:extLst>
              </p:cNvPr>
              <p:cNvSpPr txBox="1"/>
              <p:nvPr/>
            </p:nvSpPr>
            <p:spPr>
              <a:xfrm>
                <a:off x="7751851" y="1413254"/>
                <a:ext cx="887447" cy="746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den>
                        </m:f>
                      </m:e>
                    </m:rad>
                  </m:oMath>
                </a14:m>
                <a:endParaRPr lang="zh-CN" altLang="en-US" sz="1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B479F91-8B83-170A-E311-A80E3547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51" y="1413254"/>
                <a:ext cx="887447" cy="7461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19D6043-594B-FC93-B06C-15458A2625B2}"/>
              </a:ext>
            </a:extLst>
          </p:cNvPr>
          <p:cNvSpPr txBox="1"/>
          <p:nvPr/>
        </p:nvSpPr>
        <p:spPr>
          <a:xfrm>
            <a:off x="10366844" y="3247766"/>
            <a:ext cx="718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1.57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3BD891-6E0C-ED2C-B5D0-8CDA4CE15B58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EF84C7B-F6E7-2C4A-4158-7E4C5C2FAF7A}"/>
                  </a:ext>
                </a:extLst>
              </p:cNvPr>
              <p:cNvSpPr txBox="1"/>
              <p:nvPr/>
            </p:nvSpPr>
            <p:spPr>
              <a:xfrm>
                <a:off x="944491" y="2436610"/>
                <a:ext cx="9552488" cy="59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由尺缩效应，这条棱边长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𝑙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  <m:rad>
                      <m:radPr>
                        <m:degHide m:val="on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，故面积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𝑙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EF84C7B-F6E7-2C4A-4158-7E4C5C2F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91" y="2436610"/>
                <a:ext cx="9552488" cy="593432"/>
              </a:xfrm>
              <a:prstGeom prst="rect">
                <a:avLst/>
              </a:prstGeom>
              <a:blipFill>
                <a:blip r:embed="rId8"/>
                <a:stretch>
                  <a:fillRect l="-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2F23BA-89F8-0973-D485-CF02D4B2CBA0}"/>
                  </a:ext>
                </a:extLst>
              </p:cNvPr>
              <p:cNvSpPr txBox="1"/>
              <p:nvPr/>
            </p:nvSpPr>
            <p:spPr>
              <a:xfrm>
                <a:off x="944491" y="4121434"/>
                <a:ext cx="9552488" cy="1600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代入波函数得 坐标原点处的质元的振动方程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𝑦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= 0.3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π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求导得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0.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π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sin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π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=0.6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代入得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−0.5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π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sin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−1.57 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2F23BA-89F8-0973-D485-CF02D4B2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91" y="4121434"/>
                <a:ext cx="9552488" cy="1600503"/>
              </a:xfrm>
              <a:prstGeom prst="rect">
                <a:avLst/>
              </a:prstGeom>
              <a:blipFill>
                <a:blip r:embed="rId9"/>
                <a:stretch>
                  <a:fillRect l="-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181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13" grpId="0"/>
      <p:bldP spid="14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948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已知两简谐振动的振动方程分别为：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⁡(5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b="1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；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⁡(5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（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SI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）；求合成振动的振幅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948721"/>
              </a:xfrm>
              <a:prstGeom prst="rect">
                <a:avLst/>
              </a:prstGeom>
              <a:blipFill>
                <a:blip r:embed="rId5"/>
                <a:stretch>
                  <a:fillRect l="-220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3429000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6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空气中肥皂膜（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𝑛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=1.33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）厚为 </a:t>
                </a:r>
                <a14:m>
                  <m:oMath xmlns:m="http://schemas.openxmlformats.org/officeDocument/2006/math">
                    <m: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0.32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μm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，如用白光垂直入射，求出肥皂膜呈现出颜色的光的波长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=_________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nm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（结果取整数）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429000"/>
                <a:ext cx="11108177" cy="795795"/>
              </a:xfrm>
              <a:prstGeom prst="rect">
                <a:avLst/>
              </a:prstGeom>
              <a:blipFill>
                <a:blip r:embed="rId6"/>
                <a:stretch>
                  <a:fillRect l="-220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6E7E3D6-C124-A47C-BE68-A79B3EF4C8E9}"/>
              </a:ext>
            </a:extLst>
          </p:cNvPr>
          <p:cNvSpPr txBox="1"/>
          <p:nvPr/>
        </p:nvSpPr>
        <p:spPr>
          <a:xfrm>
            <a:off x="10711274" y="1922143"/>
            <a:ext cx="5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712E35-E52A-DED2-8EA2-CE05B1CE9D86}"/>
              </a:ext>
            </a:extLst>
          </p:cNvPr>
          <p:cNvSpPr txBox="1"/>
          <p:nvPr/>
        </p:nvSpPr>
        <p:spPr>
          <a:xfrm>
            <a:off x="10077948" y="3429000"/>
            <a:ext cx="972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567</a:t>
            </a:r>
            <a:endParaRPr lang="zh-CN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626B1E-EE78-BEEA-35D8-6D76D5001DAD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961BAA-2F46-B357-DAF6-F0FF1B26CC1D}"/>
                  </a:ext>
                </a:extLst>
              </p:cNvPr>
              <p:cNvSpPr txBox="1"/>
              <p:nvPr/>
            </p:nvSpPr>
            <p:spPr>
              <a:xfrm>
                <a:off x="944491" y="2835568"/>
                <a:ext cx="9552488" cy="46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两振动初相差为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𝜋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，因此合振幅最弱，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2−2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961BAA-2F46-B357-DAF6-F0FF1B26C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91" y="2835568"/>
                <a:ext cx="9552488" cy="460832"/>
              </a:xfrm>
              <a:prstGeom prst="rect">
                <a:avLst/>
              </a:prstGeom>
              <a:blipFill>
                <a:blip r:embed="rId7"/>
                <a:stretch>
                  <a:fillRect l="-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FC62D5-05D8-2816-C0D2-8FBA82E2D9B4}"/>
                  </a:ext>
                </a:extLst>
              </p:cNvPr>
              <p:cNvSpPr txBox="1"/>
              <p:nvPr/>
            </p:nvSpPr>
            <p:spPr>
              <a:xfrm>
                <a:off x="944491" y="4224795"/>
                <a:ext cx="9552488" cy="1692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干涉加强条件为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𝑛𝑒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=±2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 将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=1.33, 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=0.32×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代入得：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±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−1</m:t>
                        </m:r>
                      </m:e>
                    </m:d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=851.2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nm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1702.4 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nm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，不是可见光；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567.4 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nm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，是可见光；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340.4 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nm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，不是可见光；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0FC62D5-05D8-2816-C0D2-8FBA82E2D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91" y="4224795"/>
                <a:ext cx="9552488" cy="1692386"/>
              </a:xfrm>
              <a:prstGeom prst="rect">
                <a:avLst/>
              </a:prstGeom>
              <a:blipFill>
                <a:blip r:embed="rId8"/>
                <a:stretch>
                  <a:fillRect l="-383" r="-64" b="-3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313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12" grpId="0"/>
      <p:bldP spid="13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7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在通常亮度下，人眼的瞳孔直径为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，如果窗纱上两根细丝之间的距离为</a:t>
                </a:r>
                <a14:m>
                  <m:oMath xmlns:m="http://schemas.openxmlformats.org/officeDocument/2006/math">
                    <m: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2.0</m:t>
                    </m:r>
                    <m:r>
                      <m:rPr>
                        <m:sty m:val="p"/>
                      </m:rP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，波长取人眼比较敏感的黄绿光 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=550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nm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，求人恰好能分辨出两根细丝时距细丝的距离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=________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blipFill>
                <a:blip r:embed="rId5"/>
                <a:stretch>
                  <a:fillRect l="-220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BD9DA8-D807-6B13-603A-A4005D25CF5B}"/>
                  </a:ext>
                </a:extLst>
              </p:cNvPr>
              <p:cNvSpPr txBox="1"/>
              <p:nvPr/>
            </p:nvSpPr>
            <p:spPr>
              <a:xfrm>
                <a:off x="6095998" y="2184234"/>
                <a:ext cx="670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BD9DA8-D807-6B13-603A-A4005D25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2184234"/>
                <a:ext cx="67091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0F1540EF-3B3F-FB73-BAA8-CFC8F5E40EAD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94D13A-B0AE-A8D5-D8A9-7CFD852B134D}"/>
                  </a:ext>
                </a:extLst>
              </p:cNvPr>
              <p:cNvSpPr txBox="1"/>
              <p:nvPr/>
            </p:nvSpPr>
            <p:spPr>
              <a:xfrm>
                <a:off x="944491" y="2629662"/>
                <a:ext cx="6014449" cy="195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最小分辨角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1.22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=1.22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550 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nm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mm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2.237×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由几何关系，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tan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由近似关系，</a:t>
                </a:r>
                <a:r>
                  <a:rPr lang="en-US" altLang="zh-CN" sz="16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tan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𝜃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。故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2.0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2.237×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=8.941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94D13A-B0AE-A8D5-D8A9-7CFD852B1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91" y="2629662"/>
                <a:ext cx="6014449" cy="1954702"/>
              </a:xfrm>
              <a:prstGeom prst="rect">
                <a:avLst/>
              </a:prstGeom>
              <a:blipFill>
                <a:blip r:embed="rId7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40CF6D5D-2402-57C3-D126-83F120BFE217}"/>
              </a:ext>
            </a:extLst>
          </p:cNvPr>
          <p:cNvGrpSpPr/>
          <p:nvPr/>
        </p:nvGrpSpPr>
        <p:grpSpPr>
          <a:xfrm>
            <a:off x="8527799" y="2968671"/>
            <a:ext cx="3424105" cy="1407461"/>
            <a:chOff x="8527799" y="2968671"/>
            <a:chExt cx="3424105" cy="1407461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6DF1691-6A5A-30A8-A7F6-BED0A01D7459}"/>
                </a:ext>
              </a:extLst>
            </p:cNvPr>
            <p:cNvCxnSpPr/>
            <p:nvPr/>
          </p:nvCxnSpPr>
          <p:spPr>
            <a:xfrm>
              <a:off x="8878309" y="3672400"/>
              <a:ext cx="2556458" cy="0"/>
            </a:xfrm>
            <a:prstGeom prst="line">
              <a:avLst/>
            </a:prstGeom>
            <a:ln w="12700">
              <a:solidFill>
                <a:srgbClr val="FFC000"/>
              </a:solidFill>
              <a:prstDash val="dash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8BCF47B-C9E3-B6B1-647B-3545C7DFFBF9}"/>
                </a:ext>
              </a:extLst>
            </p:cNvPr>
            <p:cNvGrpSpPr/>
            <p:nvPr/>
          </p:nvGrpSpPr>
          <p:grpSpPr>
            <a:xfrm>
              <a:off x="8878309" y="3179940"/>
              <a:ext cx="2663336" cy="1009071"/>
              <a:chOff x="8593301" y="4349660"/>
              <a:chExt cx="2663336" cy="1009071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8415F449-7F51-E491-DC22-58A365CC8EEE}"/>
                  </a:ext>
                </a:extLst>
              </p:cNvPr>
              <p:cNvCxnSpPr>
                <a:endCxn id="25" idx="2"/>
              </p:cNvCxnSpPr>
              <p:nvPr/>
            </p:nvCxnSpPr>
            <p:spPr>
              <a:xfrm flipV="1">
                <a:off x="8593301" y="4456538"/>
                <a:ext cx="2449580" cy="385583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9DC06BC-FB6D-ED8A-8197-F953264264F0}"/>
                  </a:ext>
                </a:extLst>
              </p:cNvPr>
              <p:cNvSpPr/>
              <p:nvPr/>
            </p:nvSpPr>
            <p:spPr>
              <a:xfrm>
                <a:off x="11042881" y="4349660"/>
                <a:ext cx="213756" cy="2137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FFFCF8C-2514-EBF6-0A74-CCD617213E17}"/>
                  </a:ext>
                </a:extLst>
              </p:cNvPr>
              <p:cNvSpPr/>
              <p:nvPr/>
            </p:nvSpPr>
            <p:spPr>
              <a:xfrm>
                <a:off x="11042881" y="5144975"/>
                <a:ext cx="213756" cy="21375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3B15AA7B-8560-D56F-2049-E1DEFA95D4FE}"/>
                  </a:ext>
                </a:extLst>
              </p:cNvPr>
              <p:cNvCxnSpPr>
                <a:cxnSpLocks/>
                <a:endCxn id="26" idx="2"/>
              </p:cNvCxnSpPr>
              <p:nvPr/>
            </p:nvCxnSpPr>
            <p:spPr>
              <a:xfrm>
                <a:off x="8593301" y="4842120"/>
                <a:ext cx="2449580" cy="409733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F11087B-CD02-AFA9-2576-86C647550226}"/>
                  </a:ext>
                </a:extLst>
              </p:cNvPr>
              <p:cNvCxnSpPr>
                <a:stCxn id="25" idx="4"/>
                <a:endCxn id="26" idx="0"/>
              </p:cNvCxnSpPr>
              <p:nvPr/>
            </p:nvCxnSpPr>
            <p:spPr>
              <a:xfrm>
                <a:off x="11149759" y="4563416"/>
                <a:ext cx="0" cy="58155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C281A6D-999A-6189-0F77-DE9E72CE6AF8}"/>
                </a:ext>
              </a:extLst>
            </p:cNvPr>
            <p:cNvGrpSpPr/>
            <p:nvPr/>
          </p:nvGrpSpPr>
          <p:grpSpPr>
            <a:xfrm>
              <a:off x="9473731" y="3494433"/>
              <a:ext cx="562819" cy="629762"/>
              <a:chOff x="9238825" y="4667708"/>
              <a:chExt cx="562819" cy="629762"/>
            </a:xfrm>
          </p:grpSpPr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643D06B2-A422-73DB-AEB8-DBAD9AD7F9A7}"/>
                  </a:ext>
                </a:extLst>
              </p:cNvPr>
              <p:cNvSpPr/>
              <p:nvPr/>
            </p:nvSpPr>
            <p:spPr>
              <a:xfrm rot="479542">
                <a:off x="9238825" y="4667708"/>
                <a:ext cx="131645" cy="629762"/>
              </a:xfrm>
              <a:prstGeom prst="arc">
                <a:avLst>
                  <a:gd name="adj1" fmla="val 16673495"/>
                  <a:gd name="adj2" fmla="val 20471439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5256BB14-E81B-2386-C1BB-F6B9F6A603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18036" y="4685254"/>
                    <a:ext cx="483608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5256BB14-E81B-2386-C1BB-F6B9F6A603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18036" y="4685254"/>
                    <a:ext cx="483608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3" name="图形 32" descr="眼睛">
              <a:extLst>
                <a:ext uri="{FF2B5EF4-FFF2-40B4-BE49-F238E27FC236}">
                  <a16:creationId xmlns:a16="http://schemas.microsoft.com/office/drawing/2014/main" id="{22B55F56-373F-99F1-DCBB-A067CED2E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50192"/>
            <a:stretch/>
          </p:blipFill>
          <p:spPr>
            <a:xfrm>
              <a:off x="8527799" y="2968671"/>
              <a:ext cx="701021" cy="14074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13F287D0-C52D-1384-CE36-AA79317E8E73}"/>
                    </a:ext>
                  </a:extLst>
                </p:cNvPr>
                <p:cNvSpPr txBox="1"/>
                <p:nvPr/>
              </p:nvSpPr>
              <p:spPr>
                <a:xfrm>
                  <a:off x="10522788" y="3503122"/>
                  <a:ext cx="6436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13F287D0-C52D-1384-CE36-AA79317E8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2788" y="3503122"/>
                  <a:ext cx="643612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0B880E4-BDC7-01B7-0C06-D0A0797EDD7D}"/>
                    </a:ext>
                  </a:extLst>
                </p:cNvPr>
                <p:cNvSpPr txBox="1"/>
                <p:nvPr/>
              </p:nvSpPr>
              <p:spPr>
                <a:xfrm>
                  <a:off x="11308292" y="3511979"/>
                  <a:ext cx="6436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70B880E4-BDC7-01B7-0C06-D0A0797ED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8292" y="3511979"/>
                  <a:ext cx="643612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71295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3238018"/>
                <a:ext cx="11039271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9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一平面谐波在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时的波形如图所示，波速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𝑢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=50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cm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，求此波的波长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=__________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位有效数字）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238018"/>
                <a:ext cx="11039271" cy="426463"/>
              </a:xfrm>
              <a:prstGeom prst="rect">
                <a:avLst/>
              </a:prstGeom>
              <a:blipFill>
                <a:blip r:embed="rId5"/>
                <a:stretch>
                  <a:fillRect l="-221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039272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8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传播速度为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100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、频率为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50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Hz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的平面简谐波，在波线上相距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0.5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的两点之间的相位差为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。（填写表达式）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039272" cy="426463"/>
              </a:xfrm>
              <a:prstGeom prst="rect">
                <a:avLst/>
              </a:prstGeom>
              <a:blipFill>
                <a:blip r:embed="rId6"/>
                <a:stretch>
                  <a:fillRect l="-221" r="-2210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C6450E3-E9CE-04E4-F77E-3FA74660F88F}"/>
                  </a:ext>
                </a:extLst>
              </p:cNvPr>
              <p:cNvSpPr txBox="1"/>
              <p:nvPr/>
            </p:nvSpPr>
            <p:spPr>
              <a:xfrm>
                <a:off x="9545404" y="1709117"/>
                <a:ext cx="542684" cy="418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C6450E3-E9CE-04E4-F77E-3FA74660F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404" y="1709117"/>
                <a:ext cx="542684" cy="4189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C635F6-DB8C-9904-F9B0-1F7E536DF09C}"/>
                  </a:ext>
                </a:extLst>
              </p:cNvPr>
              <p:cNvSpPr txBox="1"/>
              <p:nvPr/>
            </p:nvSpPr>
            <p:spPr>
              <a:xfrm>
                <a:off x="7935134" y="3238018"/>
                <a:ext cx="7694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altLang="zh-CN" sz="1600" b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C635F6-DB8C-9904-F9B0-1F7E536DF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134" y="3238018"/>
                <a:ext cx="76947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EAEF708-3D94-1083-849C-A3060C42F0FE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106F6A-86B3-957F-7FAD-B6B1F30870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01" y="3770891"/>
            <a:ext cx="3719440" cy="1951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8AFDE6-0AFD-0230-9900-1514A7FBC882}"/>
                  </a:ext>
                </a:extLst>
              </p:cNvPr>
              <p:cNvSpPr txBox="1"/>
              <p:nvPr/>
            </p:nvSpPr>
            <p:spPr>
              <a:xfrm>
                <a:off x="944491" y="2261823"/>
                <a:ext cx="8499859" cy="611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得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100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50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得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π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8AFDE6-0AFD-0230-9900-1514A7FBC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91" y="2261823"/>
                <a:ext cx="8499859" cy="611129"/>
              </a:xfrm>
              <a:prstGeom prst="rect">
                <a:avLst/>
              </a:prstGeom>
              <a:blipFill>
                <a:blip r:embed="rId10"/>
                <a:stretch>
                  <a:fillRect l="-43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57774A6-455E-4C70-37FC-3987BC9C4B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44"/>
          <a:stretch/>
        </p:blipFill>
        <p:spPr>
          <a:xfrm>
            <a:off x="442245" y="3770891"/>
            <a:ext cx="6158789" cy="23346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28F6DE-72D0-41E5-5F61-2B7BF1BDF5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6" r="3240"/>
          <a:stretch/>
        </p:blipFill>
        <p:spPr>
          <a:xfrm>
            <a:off x="6650059" y="3770891"/>
            <a:ext cx="4629928" cy="2334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082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2" grpId="0"/>
      <p:bldP spid="13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0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如图所示，一平面简谐波沿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正方向传播，在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处垂直反射，频率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𝜈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=300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Hz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，波速为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𝑢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=4800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。求出入射波和反射波形成驻波后，在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OP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之间波节点的位置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=_______</m:t>
                    </m:r>
                    <m:r>
                      <m:rPr>
                        <m:sty m:val="p"/>
                      </m:rP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。（结果取整数）</a:t>
                </a:r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795795"/>
              </a:xfrm>
              <a:prstGeom prst="rect">
                <a:avLst/>
              </a:prstGeom>
              <a:blipFill>
                <a:blip r:embed="rId5"/>
                <a:stretch>
                  <a:fillRect l="-220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DF8BC9-A4CA-5EA6-FCCE-57C454D15727}"/>
                  </a:ext>
                </a:extLst>
              </p:cNvPr>
              <p:cNvSpPr txBox="1"/>
              <p:nvPr/>
            </p:nvSpPr>
            <p:spPr>
              <a:xfrm>
                <a:off x="5069618" y="2184234"/>
                <a:ext cx="5236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DF8BC9-A4CA-5EA6-FCCE-57C454D15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18" y="2184234"/>
                <a:ext cx="52365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44624C2-7CA0-4C21-3069-BA62AA08FA63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填空题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510485-ED08-F9E0-EF4E-20629033D9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553" y="2415080"/>
            <a:ext cx="4791181" cy="177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CA2F0E-BD7B-5A20-868C-E6B8F11EDFED}"/>
                  </a:ext>
                </a:extLst>
              </p:cNvPr>
              <p:cNvSpPr txBox="1"/>
              <p:nvPr/>
            </p:nvSpPr>
            <p:spPr>
              <a:xfrm>
                <a:off x="944491" y="2775931"/>
                <a:ext cx="8499859" cy="1536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显然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点应当为波节。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得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4800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300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。则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点坐标为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𝜆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12 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相邻波节之间相距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8 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，则波节位置为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4 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−4 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……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CA2F0E-BD7B-5A20-868C-E6B8F11ED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91" y="2775931"/>
                <a:ext cx="8499859" cy="1536318"/>
              </a:xfrm>
              <a:prstGeom prst="rect">
                <a:avLst/>
              </a:prstGeom>
              <a:blipFill>
                <a:blip r:embed="rId8"/>
                <a:stretch>
                  <a:fillRect l="-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856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62729" cy="1196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在光栅衍射中，若光栅常数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𝑏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=8×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，当用波长为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= 700</m:t>
                    </m:r>
                    <m:r>
                      <m:rPr>
                        <m:sty m:val="p"/>
                      </m:rPr>
                      <a:rPr lang="en-US" altLang="zh-CN" sz="1600" i="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nm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的单色平行光垂直照射时，求：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）该光栅衍射形成明条纹的最高级次？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）实际能够观察到的明条纹数？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）若采用较短波长的单色光入射，则最高级次、缺级情况如何变化？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62729" cy="1196802"/>
              </a:xfrm>
              <a:prstGeom prst="rect">
                <a:avLst/>
              </a:prstGeom>
              <a:blipFill>
                <a:blip r:embed="rId5"/>
                <a:stretch>
                  <a:fillRect l="-328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335513" y="1369475"/>
            <a:ext cx="152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计算证明题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242519-8EEE-53DC-B36D-3A24BBEEA2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4"/>
          <a:stretch/>
        </p:blipFill>
        <p:spPr>
          <a:xfrm>
            <a:off x="313699" y="2983139"/>
            <a:ext cx="12192000" cy="34750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651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05FB76D1-A1C1-A740-0F23-B5CD9519236F}"/>
              </a:ext>
            </a:extLst>
          </p:cNvPr>
          <p:cNvSpPr txBox="1"/>
          <p:nvPr/>
        </p:nvSpPr>
        <p:spPr>
          <a:xfrm>
            <a:off x="576363" y="1806516"/>
            <a:ext cx="11108177" cy="1534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在一长为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3.0m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的两端固定的弦上激发一驻波，该段驻波上共有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3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个波腹，波腹点的振幅为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1.0cm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，弦上波速为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100m/s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）计算该驻波的频率；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（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）若把它视为入射波和反射波叠加而成的理想驻波，取任一波腹处为坐标原点，且该点质元位于正最大位移处为计时零 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 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点，试写出形成该驻波的入射波和反射波的表达式。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AFCA1A-9998-17B9-8774-FCDC514C0C6E}"/>
              </a:ext>
            </a:extLst>
          </p:cNvPr>
          <p:cNvSpPr txBox="1"/>
          <p:nvPr/>
        </p:nvSpPr>
        <p:spPr>
          <a:xfrm>
            <a:off x="5335513" y="1369475"/>
            <a:ext cx="152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计算证明题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BA10ED-02AC-6514-8E65-A2998A03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3" y="3340975"/>
            <a:ext cx="13136731" cy="3801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554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165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在折射率为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1.5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的玻璃上镀一层折射率为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2.5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的透明介质膜以增强反射。镀膜过程中用波长为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=600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𝑚𝑚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的正入射平行光进行监控，采用照明表测量透射光的强度。镀膜过程中透射光出现时强时弱的现象。当观察到透射光第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4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次出现最弱时，膜层已镀了多厚？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165127"/>
              </a:xfrm>
              <a:prstGeom prst="rect">
                <a:avLst/>
              </a:prstGeom>
              <a:blipFill>
                <a:blip r:embed="rId5"/>
                <a:stretch>
                  <a:fillRect l="-220" b="-6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E06AB85C-80E5-EC41-C33D-5A138A5E7094}"/>
              </a:ext>
            </a:extLst>
          </p:cNvPr>
          <p:cNvSpPr txBox="1"/>
          <p:nvPr/>
        </p:nvSpPr>
        <p:spPr>
          <a:xfrm>
            <a:off x="5335513" y="1369475"/>
            <a:ext cx="152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计算证明题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ED8EA0-09F6-F041-4E3C-570895DA7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93" y="2725387"/>
            <a:ext cx="4247408" cy="26524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C3129E-14E4-8B69-7622-AB3F0D9DF4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32"/>
          <a:stretch/>
        </p:blipFill>
        <p:spPr>
          <a:xfrm>
            <a:off x="393793" y="2951464"/>
            <a:ext cx="7762388" cy="31575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660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1786337"/>
                <a:ext cx="11108177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已知一静止质量为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的粒子，其动能等于其静止能量的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𝑛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倍。试求：（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）粒子的速率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；（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）粒子的动量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𝑝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786337"/>
                <a:ext cx="11108177" cy="425116"/>
              </a:xfrm>
              <a:prstGeom prst="rect">
                <a:avLst/>
              </a:prstGeom>
              <a:blipFill>
                <a:blip r:embed="rId5"/>
                <a:stretch>
                  <a:fillRect l="-220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6F892D-30AC-6FBA-0105-493C3723D5BE}"/>
              </a:ext>
            </a:extLst>
          </p:cNvPr>
          <p:cNvSpPr txBox="1"/>
          <p:nvPr/>
        </p:nvSpPr>
        <p:spPr>
          <a:xfrm>
            <a:off x="5335513" y="1369475"/>
            <a:ext cx="152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计算证明题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2203FA-A249-2E94-2E38-F5EEA4E0C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283" y="2389080"/>
            <a:ext cx="12192000" cy="27964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21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已知简谐振动曲线如图所示，则振动方程为：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B.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5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C.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D.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⁡(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5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6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477328"/>
              </a:xfrm>
              <a:prstGeom prst="rect">
                <a:avLst/>
              </a:prstGeom>
              <a:blipFill>
                <a:blip r:embed="rId5"/>
                <a:stretch>
                  <a:fillRect l="-220" b="-1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DC6DD412-08BB-47BD-E699-6819AEFAF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810" y="2410725"/>
            <a:ext cx="356197" cy="3561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C8AF2D-45AA-2E23-A8C5-AEED945AF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19" y="1369475"/>
            <a:ext cx="4045117" cy="2169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B380B5-B740-C019-D929-74D4DAE68D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4" y="3772861"/>
            <a:ext cx="8688779" cy="1909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1794031"/>
                <a:ext cx="11227710" cy="1461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质点作简谐振动，其速度最大值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=4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𝑐𝑚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，振幅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𝑐𝑚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，若从速度为负的最大值开始计时，则：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振动位移的初相位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 B.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振动的周期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𝑇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C.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振动的圆频率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𝑟𝑎𝑑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  D.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振动的最大加速度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6 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𝑐𝑚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s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794031"/>
                <a:ext cx="11227710" cy="1461939"/>
              </a:xfrm>
              <a:prstGeom prst="rect">
                <a:avLst/>
              </a:prstGeom>
              <a:blipFill>
                <a:blip r:embed="rId5"/>
                <a:stretch>
                  <a:fillRect l="-217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15" name="图形 14" descr="复选标记">
            <a:extLst>
              <a:ext uri="{FF2B5EF4-FFF2-40B4-BE49-F238E27FC236}">
                <a16:creationId xmlns:a16="http://schemas.microsoft.com/office/drawing/2014/main" id="{75B889D4-8406-9B87-573E-16222070D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3611" y="2954997"/>
            <a:ext cx="356197" cy="3561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E4CA17-D40B-2F6A-07D5-A6570F9908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3" y="3429000"/>
            <a:ext cx="11433299" cy="25611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171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一列机械横波在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t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时刻的波形曲线如图所示，则该时刻势能为最大值的介质质元位置是：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a</m:t>
                    </m:r>
                    <m: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</m:t>
                    </m:r>
                    <m: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e</m:t>
                    </m:r>
                    <m: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g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B.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a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e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C.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b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f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h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	D.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</m:t>
                    </m:r>
                    <m: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1600" i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g</m:t>
                    </m:r>
                  </m:oMath>
                </a14:m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794448"/>
              </a:xfrm>
              <a:prstGeom prst="rect">
                <a:avLst/>
              </a:prstGeom>
              <a:blipFill>
                <a:blip r:embed="rId5"/>
                <a:stretch>
                  <a:fillRect l="-22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88875323-CD7A-9D96-359A-0233EBFE0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1606" y="2327662"/>
            <a:ext cx="356197" cy="3561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9EA102-BF69-8B56-CBE5-B1F7AFEBD6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617" y="2628315"/>
            <a:ext cx="3681924" cy="2323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3DB31A2-FDB9-219E-260A-540DD50BBCF4}"/>
                  </a:ext>
                </a:extLst>
              </p:cNvPr>
              <p:cNvSpPr txBox="1"/>
              <p:nvPr/>
            </p:nvSpPr>
            <p:spPr>
              <a:xfrm>
                <a:off x="576364" y="3136825"/>
                <a:ext cx="6331041" cy="1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动能、弹性势能：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𝑠𝑖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波中的每个质点，其</a:t>
                </a:r>
                <a:r>
                  <a:rPr lang="zh-CN" altLang="zh-CN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动能和势能是相等的，以相同趋势变化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这与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单个质点的振动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截然不同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3DB31A2-FDB9-219E-260A-540DD50BB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136825"/>
                <a:ext cx="6331041" cy="1306704"/>
              </a:xfrm>
              <a:prstGeom prst="rect">
                <a:avLst/>
              </a:prstGeom>
              <a:blipFill>
                <a:blip r:embed="rId9"/>
                <a:stretch>
                  <a:fillRect l="-578" b="-4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60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/>
              <p:nvPr/>
            </p:nvSpPr>
            <p:spPr>
              <a:xfrm>
                <a:off x="576363" y="1786337"/>
                <a:ext cx="11108177" cy="949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如图所示，一平面简谐波沿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轴正向传播，已知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点的振动方程为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𝑦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⁡(</m:t>
                    </m:r>
                    <m:r>
                      <a:rPr lang="zh-CN" altLang="en-US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𝜑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，则波动方程为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: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[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𝑢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𝜑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]</m:t>
                    </m:r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 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B.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⁡[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+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𝑢</m:t>
                        </m:r>
                      </m:den>
                    </m:f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)+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𝜑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]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C.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⁡[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𝑢</m:t>
                        </m:r>
                      </m:den>
                    </m:f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)+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𝜑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]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D.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cos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⁡[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+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𝑢</m:t>
                        </m:r>
                      </m:den>
                    </m:f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)+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𝜑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]</m:t>
                    </m:r>
                  </m:oMath>
                </a14:m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FB76D1-A1C1-A740-0F23-B5CD9519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786337"/>
                <a:ext cx="11108177" cy="949234"/>
              </a:xfrm>
              <a:prstGeom prst="rect">
                <a:avLst/>
              </a:prstGeom>
              <a:blipFill>
                <a:blip r:embed="rId5"/>
                <a:stretch>
                  <a:fillRect l="-220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C0E7E22B-727A-B297-1359-078673638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6814" y="2426904"/>
            <a:ext cx="356197" cy="3561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2C58B7-4BAB-5F9F-81D3-95A32B6EE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18" y="2676253"/>
            <a:ext cx="4490793" cy="2131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430C40-3F84-A023-313D-C3A2FD5CC98A}"/>
                  </a:ext>
                </a:extLst>
              </p:cNvPr>
              <p:cNvSpPr txBox="1"/>
              <p:nvPr/>
            </p:nvSpPr>
            <p:spPr>
              <a:xfrm>
                <a:off x="576363" y="2924355"/>
                <a:ext cx="7513339" cy="1634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解：以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点为原点建立坐标系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，显然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已知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点振动方程为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，且波沿</a:t>
                </a: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轴正方向传播，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系下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故所求波函数为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430C40-3F84-A023-313D-C3A2FD5CC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924355"/>
                <a:ext cx="7513339" cy="1634935"/>
              </a:xfrm>
              <a:prstGeom prst="rect">
                <a:avLst/>
              </a:prstGeom>
              <a:blipFill>
                <a:blip r:embed="rId9"/>
                <a:stretch>
                  <a:fillRect l="-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0C57C1B7-BACD-B237-4577-D5273D6F60CF}"/>
              </a:ext>
            </a:extLst>
          </p:cNvPr>
          <p:cNvGrpSpPr/>
          <p:nvPr/>
        </p:nvGrpSpPr>
        <p:grpSpPr>
          <a:xfrm>
            <a:off x="7879607" y="4439449"/>
            <a:ext cx="3520705" cy="487785"/>
            <a:chOff x="744842" y="5818579"/>
            <a:chExt cx="3357666" cy="465196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B9CA0BFC-6761-21E1-910F-5E57548CFC84}"/>
                </a:ext>
              </a:extLst>
            </p:cNvPr>
            <p:cNvCxnSpPr/>
            <p:nvPr/>
          </p:nvCxnSpPr>
          <p:spPr>
            <a:xfrm>
              <a:off x="744842" y="5866511"/>
              <a:ext cx="313681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CC9EC7A-7050-A881-54B3-F1C400FAE9E1}"/>
                </a:ext>
              </a:extLst>
            </p:cNvPr>
            <p:cNvSpPr/>
            <p:nvPr/>
          </p:nvSpPr>
          <p:spPr>
            <a:xfrm>
              <a:off x="983226" y="5818579"/>
              <a:ext cx="95864" cy="9586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B444785-3BE6-9ED7-4F6D-AE657909BDEA}"/>
                    </a:ext>
                  </a:extLst>
                </p:cNvPr>
                <p:cNvSpPr txBox="1"/>
                <p:nvPr/>
              </p:nvSpPr>
              <p:spPr>
                <a:xfrm>
                  <a:off x="786580" y="5914443"/>
                  <a:ext cx="5358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5C9ED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5C9EDB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5C9EDB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5C9EDB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326215C-65EB-4323-D774-056DA5158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80" y="5914443"/>
                  <a:ext cx="5358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92CBF38-4144-120C-26EE-3C60E21D0359}"/>
                    </a:ext>
                  </a:extLst>
                </p:cNvPr>
                <p:cNvSpPr txBox="1"/>
                <p:nvPr/>
              </p:nvSpPr>
              <p:spPr>
                <a:xfrm>
                  <a:off x="3566650" y="5883105"/>
                  <a:ext cx="5358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451F73F-D40B-493A-59EF-7169D7DEC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6650" y="5883105"/>
                  <a:ext cx="53585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05445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D3D1D7-6985-C714-31A3-368905724E2F}"/>
              </a:ext>
            </a:extLst>
          </p:cNvPr>
          <p:cNvSpPr txBox="1"/>
          <p:nvPr/>
        </p:nvSpPr>
        <p:spPr>
          <a:xfrm>
            <a:off x="576364" y="1786337"/>
            <a:ext cx="6073695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当一束自然光以布儒斯特角入射至两媒质的界面时，则有：</a:t>
            </a:r>
            <a:r>
              <a:rPr lang="en-US" altLang="zh-CN" sz="1600" b="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A.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反射光为完全线偏振光，折射光为部分偏振光；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B.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反射光为部分偏振光；折射光为完全线偏振光。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C.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反射光和折射光均为完全线偏振光；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D.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反射光和折射光均为部分偏振光。</a:t>
            </a:r>
            <a:endParaRPr lang="en-US" altLang="zh-CN" sz="1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FB76D1-A1C1-A740-0F23-B5CD9519236F}"/>
              </a:ext>
            </a:extLst>
          </p:cNvPr>
          <p:cNvSpPr txBox="1"/>
          <p:nvPr/>
        </p:nvSpPr>
        <p:spPr>
          <a:xfrm>
            <a:off x="576363" y="3904285"/>
            <a:ext cx="11108177" cy="2273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根据狭义相对论的时空观，下面判断正确的是：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A.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从北京和西安火车站同时开出两列火车，在从地球上飞过的高速飞船上观察者看来也是同时开出的；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B.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一个走时准确的时钟，当它相对于我们高速运动时我们观察到它一定走时变慢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C.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粒子的惯性和它运动的快慢没有关系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D.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光子的静止质量为零，因此当一对正负电子对湮灭生成光子（即正负电子相遇转化为电磁辐射）后，其正负电子的总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质量就消失了。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1" name="图形 10" descr="复选标记">
            <a:extLst>
              <a:ext uri="{FF2B5EF4-FFF2-40B4-BE49-F238E27FC236}">
                <a16:creationId xmlns:a16="http://schemas.microsoft.com/office/drawing/2014/main" id="{271F5C1C-CD7A-F0B3-73D7-9F12E82C2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460" y="2342076"/>
            <a:ext cx="356197" cy="356197"/>
          </a:xfrm>
          <a:prstGeom prst="rect">
            <a:avLst/>
          </a:prstGeom>
        </p:spPr>
      </p:pic>
      <p:pic>
        <p:nvPicPr>
          <p:cNvPr id="12" name="图形 11" descr="复选标记">
            <a:extLst>
              <a:ext uri="{FF2B5EF4-FFF2-40B4-BE49-F238E27FC236}">
                <a16:creationId xmlns:a16="http://schemas.microsoft.com/office/drawing/2014/main" id="{43DF5566-5869-284F-FB69-97B6B90FF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460" y="4815245"/>
            <a:ext cx="356197" cy="35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718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D3D1D7-6985-C714-31A3-368905724E2F}"/>
              </a:ext>
            </a:extLst>
          </p:cNvPr>
          <p:cNvSpPr txBox="1"/>
          <p:nvPr/>
        </p:nvSpPr>
        <p:spPr>
          <a:xfrm>
            <a:off x="576364" y="1786337"/>
            <a:ext cx="11108177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用一束平行白色光垂直照射在单缝上，则在屏幕中央附近出现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A.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中央亮纹为白色，两边对称分布着黑白相间的条纹；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B.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中央亮纹为白色，两边从内到外对称分布着由紫到红的彩色光谱；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C.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中央亮纹为白色，两边从内到外对称分布着由红到紫的彩色光谱；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D.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不出现条纹，因为白光是复色光。</a:t>
            </a:r>
            <a:endParaRPr lang="en-US" altLang="zh-CN" sz="1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38410BD-2D91-44E2-3689-7C640D0B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570" y="2677855"/>
            <a:ext cx="356197" cy="3561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43B7B5-576F-392B-E1E2-33B0BF9A8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3" y="3737658"/>
            <a:ext cx="6658477" cy="24212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888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FB76D1-A1C1-A740-0F23-B5CD9519236F}"/>
              </a:ext>
            </a:extLst>
          </p:cNvPr>
          <p:cNvSpPr txBox="1"/>
          <p:nvPr/>
        </p:nvSpPr>
        <p:spPr>
          <a:xfrm>
            <a:off x="576364" y="4044186"/>
            <a:ext cx="4787688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弹簧振子的振幅增加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1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倍，则该振动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A.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周期增加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1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倍；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B.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总能量增加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2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倍；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C.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最大速度增加 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1 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倍；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D.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最大速度不变。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/>
              <p:nvPr/>
            </p:nvSpPr>
            <p:spPr>
              <a:xfrm>
                <a:off x="576363" y="1786337"/>
                <a:ext cx="11039271" cy="1903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8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在单缝的夫琅禾费衍射中，入射光波长为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，单缝的宽度为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，则关于菲涅尔半波带法，下列叙述正确的是：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之所以叫半波带法，是因为每个半波带的宽度均为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/2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；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B.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单缝处的波面总是可以分成整数个半波带，偶数个半波带对应的是暗条纹，奇数个半波带对应的是明条纹；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C.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不同衍射角对应的半波带的宽度不同，衍射角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对应的半波带的宽度为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𝑎𝑠𝑖𝑛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；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D.±1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级暗纹正好对应着单缝处的波面可划分为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个半波带；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±2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级明纹正好对应着单缝处的波面可划分为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5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个半波带。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C96A474-96AF-6D49-E50E-91E6F43C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786337"/>
                <a:ext cx="11039271" cy="1903791"/>
              </a:xfrm>
              <a:prstGeom prst="rect">
                <a:avLst/>
              </a:prstGeom>
              <a:blipFill>
                <a:blip r:embed="rId5"/>
                <a:stretch>
                  <a:fillRect l="-221" r="-110" b="-3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4A552FA5-4B9F-6D38-CD80-A3E2F2330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45" y="3423653"/>
            <a:ext cx="356197" cy="356197"/>
          </a:xfrm>
          <a:prstGeom prst="rect">
            <a:avLst/>
          </a:prstGeom>
        </p:spPr>
      </p:pic>
      <p:pic>
        <p:nvPicPr>
          <p:cNvPr id="10" name="图形 9" descr="复选标记">
            <a:extLst>
              <a:ext uri="{FF2B5EF4-FFF2-40B4-BE49-F238E27FC236}">
                <a16:creationId xmlns:a16="http://schemas.microsoft.com/office/drawing/2014/main" id="{B0BC60DE-0806-D525-6E6E-AB9AC5FAD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998" y="5307662"/>
            <a:ext cx="356197" cy="356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3296502-14BF-988B-85AE-840AEDDF1B6B}"/>
                  </a:ext>
                </a:extLst>
              </p:cNvPr>
              <p:cNvSpPr txBox="1"/>
              <p:nvPr/>
            </p:nvSpPr>
            <p:spPr>
              <a:xfrm>
                <a:off x="6650059" y="4615522"/>
                <a:ext cx="3305901" cy="870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𝑘𝐴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en-US" altLang="zh-CN" sz="1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3296502-14BF-988B-85AE-840AEDDF1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59" y="4615522"/>
                <a:ext cx="3305901" cy="870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01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1755191" y="496110"/>
            <a:ext cx="8681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2020-2021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学年 春学期 大学物理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I(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上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)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期末试题讲解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/>
              <p:nvPr/>
            </p:nvSpPr>
            <p:spPr>
              <a:xfrm>
                <a:off x="576364" y="1786337"/>
                <a:ext cx="11108177" cy="1339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10"/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使一光强为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的线偏振光先后通过两个偏振片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的偏振化方向与原入射光光矢量振动方向的夹角分别是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90°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，则通过这两个偏振片后的光强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是：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A.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B.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C.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𝑠𝑖𝑛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𝛼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	D.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𝑠𝑖𝑛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²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𝛼</m:t>
                    </m:r>
                  </m:oMath>
                </a14:m>
                <a:endParaRPr lang="en-US" altLang="zh-CN" sz="1600" b="1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7D3D1D7-6985-C714-31A3-368905724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86337"/>
                <a:ext cx="11108177" cy="1339726"/>
              </a:xfrm>
              <a:prstGeom prst="rect">
                <a:avLst/>
              </a:prstGeom>
              <a:blipFill>
                <a:blip r:embed="rId5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74E750B-C393-CF4B-73F1-8372CD0DEE2C}"/>
              </a:ext>
            </a:extLst>
          </p:cNvPr>
          <p:cNvSpPr txBox="1"/>
          <p:nvPr/>
        </p:nvSpPr>
        <p:spPr>
          <a:xfrm>
            <a:off x="5541938" y="1369475"/>
            <a:ext cx="110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单选题</a:t>
            </a:r>
          </a:p>
        </p:txBody>
      </p:sp>
      <p:pic>
        <p:nvPicPr>
          <p:cNvPr id="9" name="图形 8" descr="复选标记">
            <a:extLst>
              <a:ext uri="{FF2B5EF4-FFF2-40B4-BE49-F238E27FC236}">
                <a16:creationId xmlns:a16="http://schemas.microsoft.com/office/drawing/2014/main" id="{355E8156-84E3-ACAF-C930-DC9D9F454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91" y="2769866"/>
            <a:ext cx="356197" cy="3561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0802E2-8D7B-7AF8-F8A5-630A92CB04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4" y="2769866"/>
            <a:ext cx="11491356" cy="25807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083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22.1|4.5|15.6|2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6|22.3|2.4|28.6|58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|24.9|4.4|139.8|13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84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4|25|2.1|81.7|64.9|26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9|27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6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2.5|9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3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1.2|1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1.6|105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9|1.2|15|43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61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8908</TotalTime>
  <Words>2488</Words>
  <Application>Microsoft Office PowerPoint</Application>
  <PresentationFormat>宽屏</PresentationFormat>
  <Paragraphs>141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方正小标宋简体</vt:lpstr>
      <vt:lpstr>Cambria Math</vt:lpstr>
      <vt:lpstr>Arial</vt:lpstr>
      <vt:lpstr>楷体</vt:lpstr>
      <vt:lpstr>华文宋体</vt:lpstr>
      <vt:lpstr>等线 Light</vt:lpstr>
      <vt:lpstr>仿宋</vt:lpstr>
      <vt:lpstr>方正清刻本悦宋简体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75</cp:revision>
  <dcterms:created xsi:type="dcterms:W3CDTF">2022-05-05T07:14:53Z</dcterms:created>
  <dcterms:modified xsi:type="dcterms:W3CDTF">2023-02-19T16:45:28Z</dcterms:modified>
</cp:coreProperties>
</file>